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118" name="Shape 1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57"/>
          <p:cNvGrpSpPr/>
          <p:nvPr/>
        </p:nvGrpSpPr>
        <p:grpSpPr>
          <a:xfrm>
            <a:off x="-104" y="-8467"/>
            <a:ext cx="12192246" cy="6866580"/>
            <a:chOff x="-104" y="-8467"/>
            <a:chExt cx="12192246" cy="6866580"/>
          </a:xfrm>
        </p:grpSpPr>
        <p:cxnSp>
          <p:nvCxnSpPr>
            <p:cNvPr id="158" name="Shape 15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Shape 159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0" name="Shape 160"/>
            <p:cNvSpPr/>
            <p:nvPr/>
          </p:nvSpPr>
          <p:spPr>
            <a:xfrm>
              <a:off x="9181476" y="-8467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409"/>
              </a:schemeClr>
            </a:solidFill>
            <a:ln>
              <a:noFill/>
            </a:ln>
          </p:spPr>
        </p:sp>
        <p:sp>
          <p:nvSpPr>
            <p:cNvPr id="161" name="Shape 161"/>
            <p:cNvSpPr/>
            <p:nvPr/>
          </p:nvSpPr>
          <p:spPr>
            <a:xfrm>
              <a:off x="9603442" y="-8467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62" name="Shape 162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9334500" y="-8467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0"/>
              </a:srgbClr>
            </a:solidFill>
            <a:ln>
              <a:noFill/>
            </a:ln>
          </p:spPr>
        </p:sp>
        <p:sp>
          <p:nvSpPr>
            <p:cNvPr id="164" name="Shape 164"/>
            <p:cNvSpPr/>
            <p:nvPr/>
          </p:nvSpPr>
          <p:spPr>
            <a:xfrm>
              <a:off x="10898730" y="-8467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410"/>
              </a:srgbClr>
            </a:solidFill>
            <a:ln>
              <a:noFill/>
            </a:ln>
          </p:spPr>
        </p:sp>
        <p:sp>
          <p:nvSpPr>
            <p:cNvPr id="165" name="Shape 165"/>
            <p:cNvSpPr/>
            <p:nvPr/>
          </p:nvSpPr>
          <p:spPr>
            <a:xfrm>
              <a:off x="10938999" y="-8467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0"/>
              </a:schemeClr>
            </a:solidFill>
            <a:ln>
              <a:noFill/>
            </a:ln>
          </p:spPr>
        </p:sp>
        <p:sp>
          <p:nvSpPr>
            <p:cNvPr id="166" name="Shape 166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 rot="10800000">
              <a:off x="-104" y="54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Shape 168"/>
          <p:cNvSpPr txBox="1"/>
          <p:nvPr>
            <p:ph type="ctrTitle"/>
          </p:nvPr>
        </p:nvSpPr>
        <p:spPr>
          <a:xfrm>
            <a:off x="1507067" y="2404534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b="0" i="0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" type="subTitle"/>
          </p:nvPr>
        </p:nvSpPr>
        <p:spPr>
          <a:xfrm>
            <a:off x="1507067" y="4050833"/>
            <a:ext cx="77670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677335" y="2700867"/>
            <a:ext cx="8596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77335" y="4527448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77334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5089970" y="2160589"/>
            <a:ext cx="41841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75745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675745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3" type="body"/>
          </p:nvPr>
        </p:nvSpPr>
        <p:spPr>
          <a:xfrm>
            <a:off x="5088383" y="2160983"/>
            <a:ext cx="4185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4" type="body"/>
          </p:nvPr>
        </p:nvSpPr>
        <p:spPr>
          <a:xfrm>
            <a:off x="5088384" y="2737245"/>
            <a:ext cx="41856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677334" y="1498604"/>
            <a:ext cx="38544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4760461" y="514924"/>
            <a:ext cx="4513500" cy="5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2" type="body"/>
          </p:nvPr>
        </p:nvSpPr>
        <p:spPr>
          <a:xfrm>
            <a:off x="677334" y="2777069"/>
            <a:ext cx="38544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561" lvl="1" marL="45706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424" lvl="2" marL="9141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287" lvl="3" marL="137118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151" lvl="4" marL="182825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012" lvl="5" marL="228531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875" lvl="6" marL="274237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738" lvl="7" marL="3199439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602" lvl="8" marL="365650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77334" y="4800600"/>
            <a:ext cx="85968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Shape 219"/>
          <p:cNvSpPr/>
          <p:nvPr>
            <p:ph idx="2" type="pic"/>
          </p:nvPr>
        </p:nvSpPr>
        <p:spPr>
          <a:xfrm>
            <a:off x="677334" y="609600"/>
            <a:ext cx="85968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77334" y="5367338"/>
            <a:ext cx="8596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677335" y="609600"/>
            <a:ext cx="85968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1366139" y="3632200"/>
            <a:ext cx="722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677335" y="4470400"/>
            <a:ext cx="85968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237" name="Shape 237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77335" y="1931988"/>
            <a:ext cx="85968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931334" y="609600"/>
            <a:ext cx="80940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  <p:sp>
        <p:nvSpPr>
          <p:cNvPr id="252" name="Shape 252"/>
          <p:cNvSpPr txBox="1"/>
          <p:nvPr/>
        </p:nvSpPr>
        <p:spPr>
          <a:xfrm>
            <a:off x="541870" y="790378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893011" y="2886556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685799" y="609600"/>
            <a:ext cx="85881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i="0" sz="4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77332" y="4013200"/>
            <a:ext cx="8596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677335" y="4527448"/>
            <a:ext cx="85968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 rot="5400000">
            <a:off x="3035202" y="-197411"/>
            <a:ext cx="3880800" cy="85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 rot="5400000">
            <a:off x="5994316" y="2582999"/>
            <a:ext cx="52515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 rot="5400000">
            <a:off x="1581635" y="-294750"/>
            <a:ext cx="5251500" cy="7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562" lvl="1" marL="45706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425" lvl="2" marL="91412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288" lvl="3" marL="1371189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151" lvl="4" marL="182825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013" lvl="5" marL="228531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1876" lvl="6" marL="274237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1739" lvl="7" marL="319944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1603" lvl="8" marL="365650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6" y="-8467"/>
              <a:ext cx="3007349" cy="6866467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7"/>
              <a:ext cx="2588558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7"/>
              <a:ext cx="2854326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30" y="-8467"/>
              <a:ext cx="1290094" cy="6866467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7"/>
              <a:ext cx="1249825" cy="686646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Shape 1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67639" lvl="5" marL="2514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0" y="-8467"/>
            <a:ext cx="12192142" cy="6866580"/>
            <a:chOff x="0" y="-8467"/>
            <a:chExt cx="12192142" cy="6866580"/>
          </a:xfrm>
        </p:grpSpPr>
        <p:cxnSp>
          <p:nvCxnSpPr>
            <p:cNvPr id="141" name="Shape 14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Shape 142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" name="Shape 143"/>
            <p:cNvSpPr/>
            <p:nvPr/>
          </p:nvSpPr>
          <p:spPr>
            <a:xfrm>
              <a:off x="9181476" y="-8467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409"/>
              </a:schemeClr>
            </a:solidFill>
            <a:ln>
              <a:noFill/>
            </a:ln>
          </p:spPr>
        </p:sp>
        <p:sp>
          <p:nvSpPr>
            <p:cNvPr id="144" name="Shape 144"/>
            <p:cNvSpPr/>
            <p:nvPr/>
          </p:nvSpPr>
          <p:spPr>
            <a:xfrm>
              <a:off x="9603442" y="-8467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45" name="Shape 145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9334500" y="-8467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0"/>
              </a:srgbClr>
            </a:solidFill>
            <a:ln>
              <a:noFill/>
            </a:ln>
          </p:spPr>
        </p:sp>
        <p:sp>
          <p:nvSpPr>
            <p:cNvPr id="147" name="Shape 147"/>
            <p:cNvSpPr/>
            <p:nvPr/>
          </p:nvSpPr>
          <p:spPr>
            <a:xfrm>
              <a:off x="10898730" y="-8467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410"/>
              </a:srgbClr>
            </a:solidFill>
            <a:ln>
              <a:noFill/>
            </a:ln>
          </p:spPr>
        </p:sp>
        <p:sp>
          <p:nvSpPr>
            <p:cNvPr id="148" name="Shape 148"/>
            <p:cNvSpPr/>
            <p:nvPr/>
          </p:nvSpPr>
          <p:spPr>
            <a:xfrm>
              <a:off x="10938999" y="-8467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0"/>
              </a:schemeClr>
            </a:solidFill>
            <a:ln>
              <a:noFill/>
            </a:ln>
          </p:spPr>
        </p:sp>
        <p:sp>
          <p:nvSpPr>
            <p:cNvPr id="149" name="Shape 149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-889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Shape 15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0018" lvl="0" marL="342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3188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86360" lvl="2" marL="1143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06678" lvl="3" marL="1600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06678" lvl="4" marL="2057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06678" lvl="5" marL="2514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06678" lvl="6" marL="2971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06679" lvl="7" marL="3429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06679" lvl="8" marL="3886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Trebuchet M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571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42900" lvl="0" marL="0" marR="0" rtl="0" algn="r">
              <a:spcBef>
                <a:spcPts val="0"/>
              </a:spcBef>
              <a:buClr>
                <a:schemeClr val="accent1"/>
              </a:buClr>
              <a:buSzPts val="54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Touch Screen Kiosk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1507066" y="4050833"/>
            <a:ext cx="7041033" cy="2165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9144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</a:t>
            </a: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</a:p>
          <a:p>
            <a:pPr indent="-9144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Maximilian Ellsberry, </a:t>
            </a:r>
          </a:p>
          <a:p>
            <a:pPr indent="-9144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Andrew Burcroff, </a:t>
            </a:r>
          </a:p>
          <a:p>
            <a:pPr indent="-9144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Stephen Wimsatt,</a:t>
            </a:r>
          </a:p>
          <a:p>
            <a:pPr indent="-91440" lvl="0" marL="0" marR="0" rtl="0" algn="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Mohammed Rasak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project is meant to be proof of concept. This played a major role how we designed our project from the framework, operating system and etc.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51459" lvl="0" marL="3429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856975" y="2442900"/>
            <a:ext cx="8232471" cy="21216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FF00"/>
                </a:solidFill>
                <a:latin typeface="Times New Roman"/>
              </a:rPr>
              <a:t>Next Speaker: Max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 – </a:t>
            </a:r>
            <a:r>
              <a:rPr lang="en-US"/>
              <a:t>Hardware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77325" y="2054750"/>
            <a:ext cx="7147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Client: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2400"/>
              <a:t>Picked out touch screen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2400"/>
              <a:t>Limited Documentation of Touch Screen(TS)</a:t>
            </a:r>
          </a:p>
          <a:p>
            <a:pPr indent="-381000" lvl="1" marL="914400" rtl="0">
              <a:spcBef>
                <a:spcPts val="0"/>
              </a:spcBef>
              <a:buSzPts val="2400"/>
              <a:buChar char="▶"/>
            </a:pPr>
            <a:r>
              <a:rPr lang="en-US" sz="2400"/>
              <a:t>D</a:t>
            </a:r>
            <a:r>
              <a:rPr lang="en-US" sz="2400"/>
              <a:t>rove us to make these design decisons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 – Operating System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77328" y="2054750"/>
            <a:ext cx="5881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2000"/>
              <a:t>W</a:t>
            </a: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indows environment. </a:t>
            </a:r>
          </a:p>
          <a:p>
            <a: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2000"/>
              <a:t>B</a:t>
            </a: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uy some some hardware and build a custom computer that runs Windows.</a:t>
            </a: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en-US" sz="2000"/>
              <a:t>Why Windows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Windows has the largest user base between all operating systems</a:t>
            </a:r>
            <a:r>
              <a:rPr lang="en-US" sz="2000"/>
              <a:t> (OS)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Windows has much more support for hardware than most other operating such as Linux</a:t>
            </a: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Windows has great documentation.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s://lh4.googleusercontent.com/csSgwV4lb7sb7A7uUolUrfRYb9ox-4uxPD0sQKKHM1gbTX-rpbvflpBbipRKkOl-V284C-rqgHJGGcY3xKeBgLNt235GeNsgBgt598tSistSJCMolVK42jwfK3T4WfukIYtwzYo" id="354" name="Shape 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1425" y="1969875"/>
            <a:ext cx="2918251" cy="29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The Cons of Windows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Because we decided to use Windows for our OS we knew it would come at the cost of: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Poor Security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The cost of third party software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lh4.googleusercontent.com/csSgwV4lb7sb7A7uUolUrfRYb9ox-4uxPD0sQKKHM1gbTX-rpbvflpBbipRKkOl-V284C-rqgHJGGcY3xKeBgLNt235GeNsgBgt598tSistSJCMolVK42jwfK3T4WfukIYtwzYo" id="361" name="Shape 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025" y="2806575"/>
            <a:ext cx="3234776" cy="32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 – Angular 2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Angular 2 framework with JavaScript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lang="en-US"/>
              <a:t>K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iosk a web application.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lang="en-US" sz="1800"/>
              <a:t>Ja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vaScript R</a:t>
            </a:r>
            <a:r>
              <a:rPr lang="en-US" sz="1800"/>
              <a:t>eason 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lang="en-US" sz="1800"/>
              <a:t>P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roject is proof of concept and there will be a ton of moving hardware.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Having this as a web app allows it to be easily accessible to use and construct for all different types of hardware and it is OS independent.</a:t>
            </a:r>
          </a:p>
        </p:txBody>
      </p:sp>
      <p:pic>
        <p:nvPicPr>
          <p:cNvPr descr="https://lh4.googleusercontent.com/EURMG5sNOuJCGN3vCwZP_hybQm1262iTHzczocHhLH4ffzEkGp6sZUOlbs9EW3z0gjxrMS1pc2WZpOxcVzbohGLIRW0JduuFhQ-i8FBC64XaCVEQhqVnozUAzjAY0r1FsPgkJ0w" id="368" name="Shape 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0791" y="4433842"/>
            <a:ext cx="2289750" cy="22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 - AWS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77328" y="2160600"/>
            <a:ext cx="6057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/>
              <a:t>A</a:t>
            </a:r>
            <a:r>
              <a:rPr lang="en-US"/>
              <a:t>mazon Web Services (AWS) -</a:t>
            </a:r>
            <a:r>
              <a:rPr b="0" i="0" lang="en-US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backend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 sz="1800"/>
              <a:t>E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asily scale up or down depending on our client’s needs.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we can have different server locations depending on location of the kiosk across the globe and this can lower latency. 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 sz="1800"/>
              <a:t>Other Pros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Cheap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Great Documentation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Maintain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lang="en-US" sz="1800"/>
              <a:t>Scalability </a:t>
            </a:r>
          </a:p>
        </p:txBody>
      </p:sp>
      <p:pic>
        <p:nvPicPr>
          <p:cNvPr descr="https://lh6.googleusercontent.com/_L829_cPIYOu6CwnghYwjlKUen-TByOE47IZum0zzbH9UKF6hmb-Ievy2XNxe3GHj49XTPzG3eEay0eeEkPCpuu1oDEPv5nyBNa0d2CrmtZf-1ActBX-9MgU2nROa8HSXq8_eoc" id="375" name="Shape 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4925" y="2700000"/>
            <a:ext cx="2998401" cy="168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51459" lvl="0" marL="3429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856975" y="2442900"/>
            <a:ext cx="9711478" cy="21216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FF00"/>
                </a:solidFill>
                <a:latin typeface="Times New Roman"/>
              </a:rPr>
              <a:t>Next Speaker: Stephen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Implementation</a:t>
            </a:r>
            <a:r>
              <a:rPr lang="en-US"/>
              <a:t>:</a:t>
            </a: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Internet Partition 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77334" y="2160589"/>
            <a:ext cx="4537363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Visit any website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No Downloads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On-screen keyboard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Safe Pipe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Embedded Browser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SzPts val="1280"/>
              <a:buChar char="▶"/>
            </a:pPr>
            <a:r>
              <a:rPr lang="en-US"/>
              <a:t>Stand alone-browser </a:t>
            </a:r>
          </a:p>
        </p:txBody>
      </p:sp>
      <p:pic>
        <p:nvPicPr>
          <p:cNvPr id="389" name="Shape 38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3290" y="1252675"/>
            <a:ext cx="3519300" cy="54504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</p:pic>
      <p:sp>
        <p:nvSpPr>
          <p:cNvPr id="390" name="Shape 390"/>
          <p:cNvSpPr/>
          <p:nvPr/>
        </p:nvSpPr>
        <p:spPr>
          <a:xfrm flipH="1">
            <a:off x="4906688" y="1930400"/>
            <a:ext cx="913800" cy="48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Known Issues</a:t>
            </a:r>
            <a:r>
              <a:rPr lang="en-US"/>
              <a:t>: </a:t>
            </a: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Internet Partition 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77320" y="2160600"/>
            <a:ext cx="6813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URL hijacking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2400"/>
              <a:t>Under certain conditions the embedded browser will “hijack” the top level browser.</a:t>
            </a:r>
          </a:p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Browser History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2400"/>
              <a:t>History only stored when the URL bar is utilized.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749" y="3381750"/>
            <a:ext cx="3249225" cy="26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Intro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Decisions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Overall Design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150" y="2160588"/>
            <a:ext cx="6619950" cy="28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Implementation</a:t>
            </a:r>
            <a:r>
              <a:rPr lang="en-US"/>
              <a:t>: </a:t>
            </a: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Vending Machine 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77329" y="2160600"/>
            <a:ext cx="43167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7846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Nutritional Info</a:t>
            </a:r>
          </a:p>
          <a:p>
            <a:pPr indent="-37846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Unique local items</a:t>
            </a:r>
          </a:p>
          <a:p>
            <a:pPr indent="-37846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Intuitive </a:t>
            </a:r>
          </a:p>
          <a:p>
            <a:pPr indent="-37846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b="1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 THE FUTURE: </a:t>
            </a:r>
            <a:r>
              <a:rPr b="0" i="0" lang="en-US" sz="20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Will accept any and all forms of currency</a:t>
            </a:r>
          </a:p>
          <a:p>
            <a:pPr indent="-37846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lang="en-US" sz="2000"/>
              <a:t>Where is everything's located?</a:t>
            </a:r>
          </a:p>
          <a:p>
            <a:pPr indent="-331469" lvl="1" marL="742950" marR="0" rtl="0" algn="l">
              <a:spcBef>
                <a:spcPts val="1000"/>
              </a:spcBef>
              <a:spcAft>
                <a:spcPts val="0"/>
              </a:spcAft>
              <a:buSzPts val="2000"/>
              <a:buChar char="▶"/>
            </a:pPr>
            <a:r>
              <a:rPr lang="en-US" sz="2000"/>
              <a:t>Pictures Stored on AWS</a:t>
            </a:r>
          </a:p>
          <a:p>
            <a:pPr indent="-331469" lvl="1" marL="742950" marR="0" rtl="0" algn="l">
              <a:spcBef>
                <a:spcPts val="1000"/>
              </a:spcBef>
              <a:spcAft>
                <a:spcPts val="0"/>
              </a:spcAft>
              <a:buSzPts val="2000"/>
              <a:buChar char="▶"/>
            </a:pPr>
            <a:r>
              <a:rPr lang="en-US" sz="2000"/>
              <a:t>Pulled from AWS server</a:t>
            </a: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549" y="1354025"/>
            <a:ext cx="3249300" cy="50322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</p:pic>
      <p:sp>
        <p:nvSpPr>
          <p:cNvPr id="405" name="Shape 405"/>
          <p:cNvSpPr/>
          <p:nvPr/>
        </p:nvSpPr>
        <p:spPr>
          <a:xfrm flipH="1">
            <a:off x="5286738" y="3627875"/>
            <a:ext cx="913800" cy="48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I</a:t>
            </a:r>
            <a:r>
              <a:rPr lang="en-US"/>
              <a:t>mplementation: </a:t>
            </a:r>
            <a:r>
              <a:rPr lang="en-US"/>
              <a:t>Vending Machine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77325" y="1668450"/>
            <a:ext cx="53013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2004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40"/>
              <a:buFont typeface="Roboto"/>
              <a:buChar char="▶"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Each button stores product information: </a:t>
            </a: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price, image, and nutrition information is accessible</a:t>
            </a:r>
          </a:p>
          <a:p>
            <a:pPr indent="-32004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40"/>
              <a:buFont typeface="Roboto"/>
              <a:buChar char="▶"/>
            </a:pP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By touching the </a:t>
            </a: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Buy Button</a:t>
            </a: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Payment method is displayed (Cash or Credit Card</a:t>
            </a:r>
          </a:p>
          <a:p>
            <a:pPr indent="-320040" lvl="0" marL="457200" rtl="0">
              <a:lnSpc>
                <a:spcPct val="115000"/>
              </a:lnSpc>
              <a:spcBef>
                <a:spcPts val="0"/>
              </a:spcBef>
              <a:buClr>
                <a:srgbClr val="00FF00"/>
              </a:buClr>
              <a:buSzPts val="1440"/>
              <a:buFont typeface="Roboto"/>
              <a:buChar char="▶"/>
            </a:pPr>
            <a:r>
              <a:rPr lang="en-US" u="sng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Modal</a:t>
            </a:r>
            <a:r>
              <a:rPr lang="en-US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(Pop-up) windows are on a set interval to hide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1459" lvl="0" marL="3429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924" y="1550250"/>
            <a:ext cx="2485735" cy="375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7800" y="1155437"/>
            <a:ext cx="2384475" cy="45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Implementation: </a:t>
            </a: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Advertisement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Display paid ads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Ads are minimally shown for 10 seconds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Ability to interact with Ads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Controlled remotely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Stored on AWS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Shape 420"/>
          <p:cNvSpPr/>
          <p:nvPr/>
        </p:nvSpPr>
        <p:spPr>
          <a:xfrm flipH="1">
            <a:off x="5135288" y="5651900"/>
            <a:ext cx="913800" cy="48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1" name="Shape 4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165" y="1235125"/>
            <a:ext cx="3519300" cy="54504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51459" lvl="0" marL="3429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856975" y="2442900"/>
            <a:ext cx="8232471" cy="212164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FF00"/>
                </a:solidFill>
                <a:latin typeface="Times New Roman"/>
              </a:rPr>
              <a:t>Next Speaker: Max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Implementation - AWS</a:t>
            </a:r>
          </a:p>
        </p:txBody>
      </p:sp>
      <p:pic>
        <p:nvPicPr>
          <p:cNvPr descr="age16image5015904" id="434" name="Shape 4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76" y="1265425"/>
            <a:ext cx="10132800" cy="51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 - Database 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77334" y="1603028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Does not interact with browser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We use Amazon Web Services Identity Access Managers (IAM) roles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Access keys</a:t>
            </a:r>
          </a:p>
          <a:p>
            <a:pPr indent="-9144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74" y="3033045"/>
            <a:ext cx="8369769" cy="3473181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2"/>
            </a:outerShdw>
          </a:effectLst>
        </p:spPr>
      </p:pic>
      <p:sp>
        <p:nvSpPr>
          <p:cNvPr id="442" name="Shape 442"/>
          <p:cNvSpPr/>
          <p:nvPr/>
        </p:nvSpPr>
        <p:spPr>
          <a:xfrm>
            <a:off x="2921619" y="5461499"/>
            <a:ext cx="978408" cy="4846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 - </a:t>
            </a:r>
            <a:r>
              <a:rPr lang="en-US"/>
              <a:t>Remote Server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77334" y="1603028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Center and network architecture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AWS server</a:t>
            </a:r>
          </a:p>
          <a:p>
            <a:pPr indent="-9144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8875" y="1757400"/>
            <a:ext cx="3957600" cy="39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 - </a:t>
            </a:r>
            <a:r>
              <a:rPr lang="en-US"/>
              <a:t>Phyiscal</a:t>
            </a:r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77327" y="1603025"/>
            <a:ext cx="6444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40"/>
              <a:buFont typeface="Roboto"/>
              <a:buChar char="▶"/>
            </a:pPr>
            <a:r>
              <a:rPr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Does not interact with browser</a:t>
            </a:r>
          </a:p>
          <a:p>
            <a:pPr indent="-36576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Roboto"/>
              <a:buChar char="▶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Vandalism</a:t>
            </a:r>
          </a:p>
          <a:p>
            <a:pPr indent="-365760" lvl="0" marL="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Roboto"/>
              <a:buChar char="▶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Theft</a:t>
            </a:r>
          </a:p>
          <a:p>
            <a:pPr indent="-318769" lvl="1" marL="7429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Roboto"/>
              <a:buChar char="▶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Entry into the machine will require keys</a:t>
            </a:r>
          </a:p>
          <a:p>
            <a:pPr indent="-318769" lvl="1" marL="742950" rtl="0">
              <a:lnSpc>
                <a:spcPct val="115000"/>
              </a:lnSpc>
              <a:spcBef>
                <a:spcPts val="0"/>
              </a:spcBef>
              <a:buClr>
                <a:srgbClr val="00FF00"/>
              </a:buClr>
              <a:buSzPts val="1800"/>
              <a:buFont typeface="Roboto"/>
              <a:buChar char="▶"/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key will be under the control of the Kiosk owner.</a:t>
            </a:r>
          </a:p>
          <a:p>
            <a:pPr indent="-9144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025" y="3642800"/>
            <a:ext cx="5585400" cy="2929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 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Microsoft OS Documentation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Hardware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Touchscreen Documentation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 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AWS Documentation 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Updating Products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Updating Pictures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Patches</a:t>
            </a: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 b="2027" l="1851" r="0" t="900"/>
          <a:stretch/>
        </p:blipFill>
        <p:spPr>
          <a:xfrm>
            <a:off x="4739267" y="1081668"/>
            <a:ext cx="4701941" cy="466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677325" y="609600"/>
            <a:ext cx="8853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Roles</a:t>
            </a:r>
            <a:r>
              <a:rPr lang="en-US"/>
              <a:t>:</a:t>
            </a:r>
            <a:r>
              <a:rPr lang="en-US">
                <a:solidFill>
                  <a:srgbClr val="274E13"/>
                </a:solidFill>
              </a:rPr>
              <a:t> </a:t>
            </a:r>
            <a:r>
              <a:rPr lang="en-US"/>
              <a:t>Login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Login into </a:t>
            </a:r>
            <a:r>
              <a:rPr lang="en-US" sz="2400"/>
              <a:t>Maintenance</a:t>
            </a:r>
            <a:r>
              <a:rPr lang="en-US" sz="2400"/>
              <a:t> Role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Username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Password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0" y="3279850"/>
            <a:ext cx="3393875" cy="32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950" y="897450"/>
            <a:ext cx="5111800" cy="43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77328" y="1826475"/>
            <a:ext cx="6075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A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web application project that serves as a Graphic User Interface (GUI</a:t>
            </a:r>
            <a:r>
              <a:rPr lang="en-US"/>
              <a:t>)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in three parts:</a:t>
            </a:r>
          </a:p>
          <a:p>
            <a:pPr indent="-29591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1. Web Browser</a:t>
            </a:r>
          </a:p>
          <a:p>
            <a:pPr indent="-29591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2. Vending Machine</a:t>
            </a:r>
          </a:p>
          <a:p>
            <a:pPr indent="-29591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3. Ad Displayer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We’ll also touch base on our remote server for hosting this application and it’s database.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677325" y="609600"/>
            <a:ext cx="8853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Roles</a:t>
            </a:r>
            <a:r>
              <a:rPr lang="en-US"/>
              <a:t>:</a:t>
            </a:r>
            <a:r>
              <a:rPr lang="en-US">
                <a:solidFill>
                  <a:srgbClr val="274E13"/>
                </a:solidFill>
              </a:rPr>
              <a:t> </a:t>
            </a:r>
            <a:r>
              <a:rPr lang="en-US"/>
              <a:t>Item Count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Login into </a:t>
            </a:r>
            <a:r>
              <a:rPr lang="en-US" sz="2400"/>
              <a:t>Maintenance</a:t>
            </a:r>
            <a:r>
              <a:rPr lang="en-US" sz="2400"/>
              <a:t> Role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Select Item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Select Update Items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150" y="1579368"/>
            <a:ext cx="2545700" cy="504325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 flipH="1">
            <a:off x="4518813" y="3858750"/>
            <a:ext cx="913800" cy="484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698D1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1775" y="2311225"/>
            <a:ext cx="3413226" cy="357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Roles:</a:t>
            </a:r>
            <a:r>
              <a:rPr b="0" i="0" lang="en-US" u="none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Switch Items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Login Maintenance Role 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Select two items</a:t>
            </a:r>
          </a:p>
          <a:p>
            <a:pPr indent="-356869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Confirm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325" y="1699850"/>
            <a:ext cx="6025651" cy="4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Maintenance Roles:</a:t>
            </a:r>
            <a:r>
              <a:rPr b="0" i="0" lang="en-US" u="none" cap="none" strike="noStrike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Change Item Price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40386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▶"/>
            </a:pPr>
            <a:r>
              <a:rPr lang="en-US" sz="2400"/>
              <a:t>Select Item</a:t>
            </a:r>
          </a:p>
          <a:p>
            <a:pPr indent="-30988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▶"/>
            </a:pPr>
            <a:r>
              <a:rPr lang="en-US" sz="2400"/>
              <a:t>Type in new price</a:t>
            </a:r>
          </a:p>
        </p:txBody>
      </p:sp>
      <p:pic>
        <p:nvPicPr>
          <p:cNvPr id="494" name="Shape 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425" y="1732938"/>
            <a:ext cx="5350476" cy="4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51459" lvl="0" marL="3429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76250" y="2442900"/>
            <a:ext cx="8836415" cy="2121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00FF00"/>
                </a:solidFill>
                <a:latin typeface="Times New Roman"/>
              </a:rPr>
              <a:t>Next Speaker: Andrew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77328" y="2107850"/>
            <a:ext cx="6198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Angular 2 </a:t>
            </a:r>
            <a:r>
              <a:rPr lang="en-US"/>
              <a:t>=&gt;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Karma Unit Testing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lang="en-US"/>
              <a:t>T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est each module created ran 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succe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ssfully. </a:t>
            </a: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lang="en-US"/>
              <a:t>U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sability testing</a:t>
            </a: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Font typeface="Trebuchet MS"/>
              <a:buChar char="▶"/>
            </a:pPr>
            <a:r>
              <a:rPr lang="en-US" sz="1800"/>
              <a:t>R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andom person come in and have them perform task 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▶"/>
            </a:pPr>
            <a:r>
              <a:rPr lang="en-US" sz="1800"/>
              <a:t>Serach any webiste of their choice</a:t>
            </a:r>
          </a:p>
          <a:p>
            <a:pPr indent="-3429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▶"/>
            </a:pPr>
            <a:r>
              <a:rPr lang="en-US" sz="1800"/>
              <a:t>Purchase any vending item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775" y="226713"/>
            <a:ext cx="4803401" cy="64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Karma Unit Testing Sample</a:t>
            </a:r>
          </a:p>
        </p:txBody>
      </p:sp>
      <p:pic>
        <p:nvPicPr>
          <p:cNvPr id="514" name="Shape 5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417" y="1515794"/>
            <a:ext cx="6996700" cy="472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</a:p>
        </p:txBody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is release 1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Delivered November 28</a:t>
            </a:r>
            <a:r>
              <a:rPr b="0" baseline="3000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</a:t>
            </a: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7647" y="267628"/>
            <a:ext cx="4092202" cy="634087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chemeClr val="dk1"/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Release 2 Considerations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77328" y="2160600"/>
            <a:ext cx="5934600" cy="38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Roboto"/>
              <a:buChar char="▶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Product purchases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Roboto"/>
              <a:buChar char="▶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Physical/Virtual Currency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Roboto"/>
              <a:buChar char="▶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 yet determined by client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2400"/>
              <a:buFont typeface="Roboto"/>
              <a:buChar char="▶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Remote Access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00FF00"/>
              </a:buClr>
              <a:buSzPts val="2400"/>
              <a:buFont typeface="Roboto"/>
              <a:buChar char="▶"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Adding the capability to remote into a kiosk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</a:p>
        </p:txBody>
      </p:sp>
      <p:pic>
        <p:nvPicPr>
          <p:cNvPr id="533" name="Shape 5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947" y="609600"/>
            <a:ext cx="4647690" cy="590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2364091" y="2819597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54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The Background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Background for Client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CLIENT: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indent="-29591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P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rofessor @</a:t>
            </a:r>
            <a:r>
              <a:rPr lang="en-US" sz="1800"/>
              <a:t> WMU: Johnson Asumuda </a:t>
            </a:r>
          </a:p>
          <a:p>
            <a:pPr indent="-29591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Company: </a:t>
            </a:r>
            <a:r>
              <a:rPr b="0" i="1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Ivend-net</a:t>
            </a:r>
          </a:p>
          <a:p>
            <a:pPr indent="-271780" lvl="2" marL="1143000" marR="0" rtl="0" algn="l">
              <a:spcBef>
                <a:spcPts val="0"/>
              </a:spcBef>
              <a:spcAft>
                <a:spcPts val="0"/>
              </a:spcAft>
              <a:buSzPts val="1800"/>
              <a:buChar char="▶"/>
            </a:pPr>
            <a:r>
              <a:rPr i="1" lang="en-US" sz="1800"/>
              <a:t>Startup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GOAL: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indent="-29591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D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esign a kiosk that will replace our standard vending machine </a:t>
            </a:r>
          </a:p>
          <a:p>
            <a:pPr indent="-2489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L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ost of opportunity </a:t>
            </a:r>
          </a:p>
          <a:p>
            <a:pPr indent="-2489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M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ake the Internet more accessible </a:t>
            </a:r>
          </a:p>
          <a:p>
            <a:pPr indent="-248919" lvl="2" marL="1143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 sz="1800"/>
              <a:t>Start in Africa then move world wide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The Problem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77334" y="20843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1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</a:p>
          <a:p>
            <a:pPr indent="-29591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Vending machines are a lost opportunity for those who need access to the Internet</a:t>
            </a:r>
            <a:r>
              <a:rPr lang="en-US" sz="1800"/>
              <a:t>.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774" y="3370400"/>
            <a:ext cx="3603775" cy="31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60698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Some Perspective </a:t>
            </a:r>
            <a:r>
              <a:rPr lang="en-US"/>
              <a:t>for Africa</a:t>
            </a:r>
          </a:p>
        </p:txBody>
      </p:sp>
      <p:pic>
        <p:nvPicPr>
          <p:cNvPr id="315" name="Shape 3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930400"/>
            <a:ext cx="7838732" cy="388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60698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Some Perspective </a:t>
            </a:r>
            <a:r>
              <a:rPr lang="en-US"/>
              <a:t>for World-Wide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50" y="1379500"/>
            <a:ext cx="8886652" cy="5109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chemeClr val="accent1"/>
              </a:buClr>
              <a:buSzPts val="36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77329" y="1930400"/>
            <a:ext cx="50523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An all in one kiosk. </a:t>
            </a:r>
          </a:p>
          <a:p>
            <a:pPr indent="-342900" lvl="0" marL="342900" rtl="0">
              <a:spcBef>
                <a:spcPts val="0"/>
              </a:spcBef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Possibility for customers/companies to make money on advertisements. </a:t>
            </a:r>
          </a:p>
          <a:p>
            <a:pPr indent="-342900" lvl="0" marL="342900" rtl="0">
              <a:spcBef>
                <a:spcPts val="0"/>
              </a:spcBef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lang="en-US"/>
              <a:t>would allow for you to pay for items using digital currency.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This kiosk will have: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 Web Browser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Vending Machine 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Advertisements 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675" y="609600"/>
            <a:ext cx="4311149" cy="58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